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58" r:id="rId3"/>
    <p:sldId id="257" r:id="rId4"/>
    <p:sldId id="277" r:id="rId5"/>
    <p:sldId id="278" r:id="rId6"/>
    <p:sldId id="260" r:id="rId7"/>
    <p:sldId id="259" r:id="rId8"/>
    <p:sldId id="261" r:id="rId9"/>
    <p:sldId id="262" r:id="rId10"/>
    <p:sldId id="264" r:id="rId11"/>
    <p:sldId id="263" r:id="rId12"/>
    <p:sldId id="265" r:id="rId13"/>
    <p:sldId id="267" r:id="rId14"/>
    <p:sldId id="266" r:id="rId15"/>
    <p:sldId id="270" r:id="rId16"/>
    <p:sldId id="268" r:id="rId17"/>
    <p:sldId id="269" r:id="rId18"/>
    <p:sldId id="271" r:id="rId19"/>
    <p:sldId id="272" r:id="rId20"/>
    <p:sldId id="279" r:id="rId21"/>
    <p:sldId id="273" r:id="rId22"/>
    <p:sldId id="274" r:id="rId23"/>
    <p:sldId id="280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bar"/>
        <c:grouping val="clustered"/>
        <c:varyColors val="1"/>
        <c:ser>
          <c:idx val="0"/>
          <c:order val="0"/>
          <c:dLbls>
            <c:dLbl>
              <c:idx val="0"/>
              <c:layout>
                <c:manualLayout>
                  <c:x val="2.7777777777777848E-3"/>
                  <c:y val="0"/>
                </c:manualLayout>
              </c:layout>
              <c:showVal val="1"/>
            </c:dLbl>
            <c:dLbl>
              <c:idx val="1"/>
              <c:showVal val="1"/>
            </c:dLbl>
            <c:dLbl>
              <c:idx val="2"/>
              <c:showVal val="1"/>
            </c:dLbl>
            <c:delete val="1"/>
          </c:dLbls>
          <c:cat>
            <c:strRef>
              <c:f>Лист1!$B$18:$D$18</c:f>
              <c:strCache>
                <c:ptCount val="3"/>
                <c:pt idx="0">
                  <c:v>2008-2009</c:v>
                </c:pt>
                <c:pt idx="1">
                  <c:v>2009-2010</c:v>
                </c:pt>
                <c:pt idx="2">
                  <c:v>2010-2011</c:v>
                </c:pt>
              </c:strCache>
            </c:strRef>
          </c:cat>
          <c:val>
            <c:numRef>
              <c:f>Лист1!$B$19:$D$19</c:f>
              <c:numCache>
                <c:formatCode>General</c:formatCode>
                <c:ptCount val="3"/>
                <c:pt idx="0">
                  <c:v>77.2</c:v>
                </c:pt>
                <c:pt idx="1">
                  <c:v>81</c:v>
                </c:pt>
                <c:pt idx="2">
                  <c:v>85.4</c:v>
                </c:pt>
              </c:numCache>
            </c:numRef>
          </c:val>
        </c:ser>
        <c:axId val="106784640"/>
        <c:axId val="106822272"/>
      </c:barChart>
      <c:catAx>
        <c:axId val="106784640"/>
        <c:scaling>
          <c:orientation val="minMax"/>
        </c:scaling>
        <c:axPos val="l"/>
        <c:tickLblPos val="nextTo"/>
        <c:crossAx val="106822272"/>
        <c:crosses val="autoZero"/>
        <c:auto val="1"/>
        <c:lblAlgn val="ctr"/>
        <c:lblOffset val="100"/>
      </c:catAx>
      <c:valAx>
        <c:axId val="106822272"/>
        <c:scaling>
          <c:orientation val="minMax"/>
          <c:max val="100"/>
          <c:min val="0"/>
        </c:scaling>
        <c:axPos val="b"/>
        <c:majorGridlines/>
        <c:numFmt formatCode="General" sourceLinked="1"/>
        <c:tickLblPos val="nextTo"/>
        <c:crossAx val="106784640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bar"/>
        <c:grouping val="stacked"/>
        <c:varyColors val="1"/>
        <c:ser>
          <c:idx val="0"/>
          <c:order val="0"/>
          <c:dLbls>
            <c:dLbl>
              <c:idx val="0"/>
              <c:layout>
                <c:manualLayout>
                  <c:x val="8.3333333333333343E-2"/>
                  <c:y val="0"/>
                </c:manualLayout>
              </c:layout>
              <c:dLblPos val="inEnd"/>
              <c:showVal val="1"/>
            </c:dLbl>
            <c:dLbl>
              <c:idx val="1"/>
              <c:layout>
                <c:manualLayout>
                  <c:x val="7.7777777777777779E-2"/>
                  <c:y val="0"/>
                </c:manualLayout>
              </c:layout>
              <c:dLblPos val="inEnd"/>
              <c:showVal val="1"/>
            </c:dLbl>
            <c:dLbl>
              <c:idx val="2"/>
              <c:layout>
                <c:manualLayout>
                  <c:x val="8.6111111111110986E-2"/>
                  <c:y val="0"/>
                </c:manualLayout>
              </c:layout>
              <c:dLblPos val="inEnd"/>
              <c:showVal val="1"/>
            </c:dLbl>
            <c:dLblPos val="inEnd"/>
            <c:showVal val="1"/>
          </c:dLbls>
          <c:cat>
            <c:strRef>
              <c:f>Лист1!$B$7:$D$7</c:f>
              <c:strCache>
                <c:ptCount val="3"/>
                <c:pt idx="0">
                  <c:v>2008-2009</c:v>
                </c:pt>
                <c:pt idx="1">
                  <c:v>2009-2010</c:v>
                </c:pt>
                <c:pt idx="2">
                  <c:v>2010-2011</c:v>
                </c:pt>
              </c:strCache>
            </c:strRef>
          </c:cat>
          <c:val>
            <c:numRef>
              <c:f>Лист1!$B$8:$D$8</c:f>
              <c:numCache>
                <c:formatCode>General</c:formatCode>
                <c:ptCount val="3"/>
                <c:pt idx="0">
                  <c:v>65.599999999999994</c:v>
                </c:pt>
                <c:pt idx="1">
                  <c:v>67.599999999999994</c:v>
                </c:pt>
                <c:pt idx="2">
                  <c:v>69.599999999999994</c:v>
                </c:pt>
              </c:numCache>
            </c:numRef>
          </c:val>
        </c:ser>
        <c:overlap val="100"/>
        <c:axId val="106940288"/>
        <c:axId val="106941824"/>
      </c:barChart>
      <c:catAx>
        <c:axId val="106940288"/>
        <c:scaling>
          <c:orientation val="minMax"/>
        </c:scaling>
        <c:axPos val="l"/>
        <c:tickLblPos val="nextTo"/>
        <c:crossAx val="106941824"/>
        <c:crosses val="autoZero"/>
        <c:auto val="1"/>
        <c:lblAlgn val="ctr"/>
        <c:lblOffset val="100"/>
      </c:catAx>
      <c:valAx>
        <c:axId val="106941824"/>
        <c:scaling>
          <c:orientation val="minMax"/>
          <c:max val="100"/>
          <c:min val="0"/>
        </c:scaling>
        <c:axPos val="b"/>
        <c:majorGridlines/>
        <c:numFmt formatCode="General" sourceLinked="1"/>
        <c:tickLblPos val="nextTo"/>
        <c:crossAx val="106940288"/>
        <c:crosses val="autoZero"/>
        <c:crossBetween val="between"/>
      </c:valAx>
    </c:plotArea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DBCDB1E-7840-4409-8E08-8F5B5073525F}" type="datetimeFigureOut">
              <a:rPr lang="ru-RU"/>
              <a:pPr>
                <a:defRPr/>
              </a:pPr>
              <a:t>22.03.2012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49CAB56-B259-415A-AE83-9BCF7B8611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Титульник</a:t>
            </a:r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632FE86-3E71-4FB6-82F9-258E65015E2E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Об учебе в ЕГПУ</a:t>
            </a:r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58F73D4-3809-402A-96D6-9F1A82B0B7E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Визитка школы</a:t>
            </a:r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038EEEF-610E-4C7A-8C6F-F1DBA9704CC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Визитка школы</a:t>
            </a:r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00424DC-37A7-41F3-ACE1-772CFE8E498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Визитка школы</a:t>
            </a:r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D6F6923-EA52-4F61-9595-8CAF77080A7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Визитка школы</a:t>
            </a:r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2C816B9-2C80-445C-81DB-980EFA03A57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0"/>
          <p:cNvSpPr>
            <a:spLocks noGrp="1"/>
          </p:cNvSpPr>
          <p:nvPr>
            <p:ph type="ctrTitle"/>
          </p:nvPr>
        </p:nvSpPr>
        <p:spPr>
          <a:xfrm>
            <a:off x="722376" y="2688336"/>
            <a:ext cx="7772400" cy="3108960"/>
          </a:xfrm>
        </p:spPr>
        <p:txBody>
          <a:bodyPr anchor="t">
            <a:noAutofit/>
          </a:bodyPr>
          <a:lstStyle>
            <a:lvl1pPr algn="ctr">
              <a:defRPr lang="en-US" sz="6200" b="1" cap="none" spc="0" dirty="0" smtClean="0">
                <a:ln w="1905"/>
                <a:gradFill>
                  <a:gsLst>
                    <a:gs pos="0">
                      <a:schemeClr val="tx2">
                        <a:shade val="30000"/>
                        <a:satMod val="255000"/>
                      </a:schemeClr>
                    </a:gs>
                    <a:gs pos="58000">
                      <a:schemeClr val="tx2">
                        <a:tint val="90000"/>
                        <a:satMod val="300000"/>
                      </a:schemeClr>
                    </a:gs>
                    <a:gs pos="100000">
                      <a:schemeClr val="tx2">
                        <a:tint val="80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4" name="Rectangle 26"/>
          <p:cNvSpPr>
            <a:spLocks noGrp="1"/>
          </p:cNvSpPr>
          <p:nvPr>
            <p:ph type="subTitle" idx="1"/>
          </p:nvPr>
        </p:nvSpPr>
        <p:spPr>
          <a:xfrm>
            <a:off x="722376" y="1133856"/>
            <a:ext cx="7772400" cy="1508760"/>
          </a:xfrm>
        </p:spPr>
        <p:txBody>
          <a:bodyPr anchor="b">
            <a:normAutofit/>
          </a:bodyPr>
          <a:lstStyle>
            <a:lvl1pPr marL="0" indent="0" algn="ctr">
              <a:buNone/>
              <a:defRPr lang="en-US" sz="2200" b="0">
                <a:solidFill>
                  <a:schemeClr val="tx2">
                    <a:shade val="5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en-US" sz="1000" smtClean="0"/>
            </a:lvl1pPr>
          </a:lstStyle>
          <a:p>
            <a:pPr>
              <a:defRPr/>
            </a:pPr>
            <a:fld id="{143C9C67-C027-457D-89C8-730690D3A36A}" type="datetimeFigureOut">
              <a:rPr/>
              <a:pPr>
                <a:defRPr/>
              </a:pPr>
              <a:t>3/22/2012</a:t>
            </a:fld>
            <a:endParaRPr dirty="0"/>
          </a:p>
        </p:txBody>
      </p:sp>
      <p:sp>
        <p:nvSpPr>
          <p:cNvPr id="5" name="Rectangle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lang="en-US" sz="1000" smtClean="0"/>
            </a:lvl1pPr>
          </a:lstStyle>
          <a:p>
            <a:pPr>
              <a:defRPr/>
            </a:pPr>
            <a:fld id="{DC869B99-B76C-40AC-A485-AB5DFE75C88A}" type="slidenum">
              <a:rPr/>
              <a:pPr>
                <a:defRPr/>
              </a:pPr>
              <a:t>‹#›</a:t>
            </a:fld>
            <a:endParaRPr dirty="0"/>
          </a:p>
        </p:txBody>
      </p:sp>
      <p:sp>
        <p:nvSpPr>
          <p:cNvPr id="6" name="Rectangle 2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lang="en-US" sz="1000" dirty="0" smtClean="0">
                <a:solidFill>
                  <a:schemeClr val="tx2">
                    <a:tint val="75000"/>
                    <a:satMod val="150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4988B319-9ED6-4E92-92CD-C2604244C690}" type="datetimeFigureOut">
              <a:rPr/>
              <a:pPr>
                <a:defRPr/>
              </a:pPr>
              <a:t>3/22/2012</a:t>
            </a:fld>
            <a:endParaRPr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2">
                    <a:tint val="75000"/>
                    <a:satMod val="150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F3121537-78EE-475D-9EA1-B0B56164A1F5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7"/>
          <p:cNvSpPr/>
          <p:nvPr/>
        </p:nvSpPr>
        <p:spPr>
          <a:xfrm>
            <a:off x="690563" y="491696"/>
            <a:ext cx="7762875" cy="5874608"/>
          </a:xfrm>
          <a:prstGeom prst="roundRect">
            <a:avLst>
              <a:gd name="adj" fmla="val 2238"/>
            </a:avLst>
          </a:prstGeom>
          <a:gradFill rotWithShape="1">
            <a:gsLst>
              <a:gs pos="0">
                <a:schemeClr val="bg1">
                  <a:satMod val="300000"/>
                  <a:alpha val="50000"/>
                </a:schemeClr>
              </a:gs>
              <a:gs pos="35000">
                <a:schemeClr val="bg1">
                  <a:satMod val="300000"/>
                  <a:alpha val="87000"/>
                </a:schemeClr>
              </a:gs>
              <a:gs pos="50000">
                <a:schemeClr val="bg1">
                  <a:satMod val="300000"/>
                  <a:alpha val="92000"/>
                </a:schemeClr>
              </a:gs>
              <a:gs pos="60000">
                <a:schemeClr val="bg1">
                  <a:satMod val="300000"/>
                  <a:alpha val="89000"/>
                </a:schemeClr>
              </a:gs>
              <a:gs pos="100000">
                <a:schemeClr val="bg1">
                  <a:satMod val="300000"/>
                  <a:alpha val="55000"/>
                </a:schemeClr>
              </a:gs>
            </a:gsLst>
            <a:lin ang="5400000" scaled="1"/>
          </a:gradFill>
          <a:ln>
            <a:noFill/>
          </a:ln>
          <a:effectLst>
            <a:outerShdw blurRad="63500" dist="45720" dir="5400000" algn="t" rotWithShape="0">
              <a:schemeClr val="bg2">
                <a:shade val="30000"/>
                <a:satMod val="250000"/>
                <a:alpha val="90000"/>
              </a:scheme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500000"/>
            </a:lightRig>
          </a:scene3d>
          <a:sp3d contourW="6350" prstMaterial="powder">
            <a:bevelT w="50800" h="63500"/>
            <a:contourClr>
              <a:schemeClr val="bg2">
                <a:shade val="90000"/>
                <a:lumMod val="55000"/>
              </a:schemeClr>
            </a:contourClr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" lastClr="FFFFFF"/>
              </a:solidFill>
              <a:latin typeface="Corbel"/>
            </a:endParaRPr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777240" y="795996"/>
            <a:ext cx="7589520" cy="3112843"/>
          </a:xfrm>
        </p:spPr>
        <p:txBody>
          <a:bodyPr/>
          <a:lstStyle>
            <a:lvl1pPr algn="ctr">
              <a:buNone/>
              <a:defRPr lang="en-US" sz="6200" b="1" cap="none" spc="0" dirty="0">
                <a:ln w="1905"/>
                <a:gradFill>
                  <a:gsLst>
                    <a:gs pos="0">
                      <a:schemeClr val="tx2">
                        <a:shade val="30000"/>
                        <a:satMod val="255000"/>
                      </a:schemeClr>
                    </a:gs>
                    <a:gs pos="58000">
                      <a:schemeClr val="tx2">
                        <a:tint val="90000"/>
                        <a:satMod val="300000"/>
                      </a:schemeClr>
                    </a:gs>
                    <a:gs pos="100000">
                      <a:schemeClr val="tx2">
                        <a:tint val="80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>
          <a:xfrm>
            <a:off x="777240" y="3948552"/>
            <a:ext cx="7589520" cy="1509712"/>
          </a:xfrm>
        </p:spPr>
        <p:txBody>
          <a:bodyPr>
            <a:normAutofit/>
          </a:bodyPr>
          <a:lstStyle>
            <a:lvl1pPr indent="0" algn="ctr">
              <a:buNone/>
              <a:defRPr lang="en-US" sz="2200" b="0" smtClean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>
          <a:xfrm>
            <a:off x="762000" y="5959475"/>
            <a:ext cx="2133600" cy="36512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3FFD87F2-CA06-4E2D-835A-9646B597260A}" type="datetimeFigureOut">
              <a:rPr/>
              <a:pPr>
                <a:defRPr/>
              </a:pPr>
              <a:t>3/22/2012</a:t>
            </a:fld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>
          <a:xfrm>
            <a:off x="3124200" y="5959475"/>
            <a:ext cx="2895600" cy="365125"/>
          </a:xfrm>
        </p:spPr>
        <p:txBody>
          <a:bodyPr/>
          <a:lstStyle>
            <a:lvl1pPr>
              <a:defRPr sz="1000">
                <a:solidFill>
                  <a:schemeClr val="tx2">
                    <a:tint val="75000"/>
                    <a:satMod val="150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xfrm>
            <a:off x="6248400" y="5959475"/>
            <a:ext cx="2133600" cy="36512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412C5C04-6721-4C58-A82F-BE32CE97D877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CEBF74D4-7A55-4F84-AA2D-EF24E79AF3D8}" type="datetimeFigureOut">
              <a:rPr/>
              <a:pPr>
                <a:defRPr/>
              </a:pPr>
              <a:t>3/22/2012</a:t>
            </a:fld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2">
                    <a:tint val="75000"/>
                    <a:satMod val="150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564F280C-B93F-4780-9A11-E92CCF092519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 rot="16200000">
            <a:off x="-1965960" y="2785402"/>
            <a:ext cx="5760720" cy="914400"/>
          </a:xfrm>
        </p:spPr>
        <p:txBody>
          <a:bodyPr anchor="ctr">
            <a:noAutofit/>
          </a:bodyPr>
          <a:lstStyle>
            <a:lvl1pPr algn="ctr">
              <a:defRPr sz="3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1600200" y="547468"/>
            <a:ext cx="3383280" cy="639762"/>
          </a:xfrm>
          <a:prstGeom prst="roundRect">
            <a:avLst>
              <a:gd name="adj" fmla="val 6772"/>
            </a:avLst>
          </a:prstGeom>
          <a:solidFill>
            <a:schemeClr val="bg1">
              <a:alpha val="55000"/>
            </a:schemeClr>
          </a:solidFill>
          <a:ln w="12700">
            <a:solidFill>
              <a:schemeClr val="bg1"/>
            </a:solidFill>
          </a:ln>
        </p:spPr>
        <p:txBody>
          <a:bodyPr lIns="91440" tIns="91440" rIns="91440" bIns="91440" anchor="ctr">
            <a:noAutofit/>
          </a:bodyPr>
          <a:lstStyle>
            <a:lvl1pPr marL="0" indent="0" algn="l"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1600200" y="1322362"/>
            <a:ext cx="3383280" cy="4800600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5128846" y="547468"/>
            <a:ext cx="3383280" cy="639762"/>
          </a:xfrm>
          <a:prstGeom prst="roundRect">
            <a:avLst>
              <a:gd name="adj" fmla="val 5673"/>
            </a:avLst>
          </a:prstGeom>
          <a:solidFill>
            <a:schemeClr val="bg1">
              <a:alpha val="55000"/>
            </a:schemeClr>
          </a:solidFill>
          <a:ln w="12700">
            <a:solidFill>
              <a:schemeClr val="bg1"/>
            </a:solidFill>
          </a:ln>
        </p:spPr>
        <p:txBody>
          <a:bodyPr lIns="91440" tIns="91440" rIns="91440" bIns="91440" anchor="ctr">
            <a:noAutofit/>
          </a:bodyPr>
          <a:lstStyle>
            <a:lvl1pPr marL="0" indent="0" algn="l"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5128846" y="1322362"/>
            <a:ext cx="3383280" cy="4800600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EC48F996-F9F5-469E-809F-CCB1B369CD91}" type="datetimeFigureOut">
              <a:rPr/>
              <a:pPr>
                <a:defRPr/>
              </a:pPr>
              <a:t>3/22/2012</a:t>
            </a:fld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2">
                    <a:tint val="75000"/>
                    <a:satMod val="150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83FD9230-E9C1-4885-A193-F66AC91AF861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76490F92-BBB1-4292-B91D-52BD625F4736}" type="datetimeFigureOut">
              <a:rPr/>
              <a:pPr>
                <a:defRPr/>
              </a:pPr>
              <a:t>3/22/2012</a:t>
            </a:fld>
            <a:endParaRPr/>
          </a:p>
        </p:txBody>
      </p:sp>
      <p:sp>
        <p:nvSpPr>
          <p:cNvPr id="4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2">
                    <a:tint val="75000"/>
                    <a:satMod val="150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4F870AC6-C6A2-4E31-B69E-D2C6545CBAC4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F38B20E5-A52E-42EA-AF3F-6FD44A2D1071}" type="datetimeFigureOut">
              <a:rPr/>
              <a:pPr>
                <a:defRPr/>
              </a:pPr>
              <a:t>3/22/2012</a:t>
            </a:fld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2">
                    <a:tint val="75000"/>
                    <a:satMod val="150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9F4C5E46-7E76-45A9-8DAE-508DED124D32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 rot="16200000">
            <a:off x="-1828801" y="2888565"/>
            <a:ext cx="5486400" cy="914400"/>
          </a:xfrm>
        </p:spPr>
        <p:txBody>
          <a:bodyPr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>
            <a:lvl1pPr algn="l">
              <a:defRPr sz="2800" b="1">
                <a:solidFill>
                  <a:schemeClr val="tx2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2590800" y="602566"/>
            <a:ext cx="5943600" cy="5486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 rot="16200000">
            <a:off x="-859303" y="2888566"/>
            <a:ext cx="5486400" cy="914400"/>
          </a:xfrm>
        </p:spPr>
        <p:txBody>
          <a:bodyPr lIns="91440" rIns="91440"/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66EC72BF-9444-4115-B835-44A41ABD6F53}" type="datetimeFigureOut">
              <a:rPr/>
              <a:pPr>
                <a:defRPr/>
              </a:pPr>
              <a:t>3/22/2012</a:t>
            </a:fld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2">
                    <a:tint val="75000"/>
                    <a:satMod val="150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2F26C3AA-5693-4BC0-9AAB-F67B2BFD488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>
          <a:xfrm>
            <a:off x="4740275" y="795338"/>
            <a:ext cx="3960813" cy="5294312"/>
          </a:xfrm>
          <a:prstGeom prst="roundRect">
            <a:avLst>
              <a:gd name="adj" fmla="val 3541"/>
            </a:avLst>
          </a:prstGeom>
          <a:solidFill>
            <a:srgbClr val="FFFFFF">
              <a:alpha val="40000"/>
            </a:srgb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5277728" y="3501743"/>
            <a:ext cx="3200400" cy="1143000"/>
          </a:xfrm>
        </p:spPr>
        <p:txBody>
          <a:bodyPr anchor="t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>
            <a:lvl1pPr algn="ctr">
              <a:buNone/>
              <a:defRPr sz="2600" b="1">
                <a:solidFill>
                  <a:schemeClr val="tx2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pic" idx="1"/>
          </p:nvPr>
        </p:nvSpPr>
        <p:spPr>
          <a:xfrm>
            <a:off x="527537" y="821202"/>
            <a:ext cx="4550899" cy="5215597"/>
          </a:xfrm>
          <a:prstGeom prst="roundRect">
            <a:avLst>
              <a:gd name="adj" fmla="val 622"/>
            </a:avLst>
          </a:prstGeom>
          <a:solidFill>
            <a:schemeClr val="bg1">
              <a:lumMod val="85000"/>
            </a:schemeClr>
          </a:solidFill>
          <a:ln w="101600">
            <a:solidFill>
              <a:srgbClr val="FFFFFF"/>
            </a:solidFill>
            <a:miter lim="800000"/>
          </a:ln>
          <a:effectLst>
            <a:outerShdw blurRad="65000" dist="25000" dir="5400000" algn="t" rotWithShape="0">
              <a:schemeClr val="bg2">
                <a:shade val="30000"/>
                <a:satMod val="250000"/>
                <a:alpha val="85000"/>
              </a:schemeClr>
            </a:outerShdw>
          </a:effectLst>
          <a:scene3d>
            <a:camera prst="orthographicFront"/>
            <a:lightRig rig="soft" dir="t">
              <a:rot lat="0" lon="0" rev="20100000"/>
            </a:lightRig>
          </a:scene3d>
          <a:sp3d contourW="3810">
            <a:bevelT w="95250" h="25400"/>
            <a:contourClr>
              <a:schemeClr val="bg2">
                <a:shade val="45000"/>
                <a:satMod val="145000"/>
              </a:schemeClr>
            </a:contourClr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>
            <a:lvl1pPr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5277728" y="1600200"/>
            <a:ext cx="3200400" cy="1825343"/>
          </a:xfrm>
        </p:spPr>
        <p:txBody>
          <a:bodyPr bIns="0" anchor="b">
            <a:normAutofit/>
          </a:bodyPr>
          <a:lstStyle>
            <a:lvl1pPr marL="0" marR="0" indent="0" algn="ctr">
              <a:buFontTx/>
              <a:buNone/>
              <a:defRPr sz="1300">
                <a:solidFill>
                  <a:schemeClr val="tx1">
                    <a:tint val="95000"/>
                  </a:schemeClr>
                </a:solidFill>
              </a:defRPr>
            </a:lvl1pPr>
            <a:lvl2pPr marL="460375" marR="0" indent="-112713">
              <a:buFontTx/>
              <a:buNone/>
              <a:defRPr sz="1200"/>
            </a:lvl2pPr>
            <a:lvl3pPr marL="914400" marR="0" indent="-117475">
              <a:buFontTx/>
              <a:buNone/>
              <a:defRPr sz="1000"/>
            </a:lvl3pPr>
            <a:lvl4pPr marL="1316038" marR="0" indent="-112713">
              <a:buFontTx/>
              <a:buNone/>
              <a:defRPr sz="900"/>
            </a:lvl4pPr>
            <a:lvl5pPr marL="1711325" marR="0" indent="-117475"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38B8F7E8-2E80-4ABF-B644-AAFC62C01FB5}" type="datetimeFigureOut">
              <a:rPr/>
              <a:pPr>
                <a:defRPr/>
              </a:pPr>
              <a:t>3/22/2012</a:t>
            </a:fld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2">
                    <a:tint val="75000"/>
                    <a:satMod val="150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33D888DD-0A26-4E43-9E3C-6D3F75CB7FB1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3C3FD404-8D5C-48BA-B827-CBFDA0E49AE6}" type="datetimeFigureOut">
              <a:rPr/>
              <a:pPr>
                <a:defRPr/>
              </a:pPr>
              <a:t>3/22/2012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2">
                    <a:tint val="75000"/>
                    <a:satMod val="150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DC282429-FBD7-4292-8244-8B6CD29D64B4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671D7A87-DDEA-4BFE-959B-613E8743A770}" type="datetimeFigureOut">
              <a:rPr/>
              <a:pPr>
                <a:defRPr/>
              </a:pPr>
              <a:t>3/22/2012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2">
                    <a:tint val="75000"/>
                    <a:satMod val="150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9181D0D0-1ED3-4D09-A6A5-038877E4751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42900" y="228600"/>
            <a:ext cx="8458200" cy="6400800"/>
          </a:xfrm>
          <a:prstGeom prst="roundRect">
            <a:avLst>
              <a:gd name="adj" fmla="val 2238"/>
            </a:avLst>
          </a:prstGeom>
          <a:gradFill rotWithShape="1">
            <a:gsLst>
              <a:gs pos="0">
                <a:schemeClr val="bg1">
                  <a:satMod val="300000"/>
                  <a:alpha val="50000"/>
                </a:schemeClr>
              </a:gs>
              <a:gs pos="35000">
                <a:schemeClr val="bg1">
                  <a:satMod val="300000"/>
                  <a:alpha val="87000"/>
                </a:schemeClr>
              </a:gs>
              <a:gs pos="50000">
                <a:schemeClr val="bg1">
                  <a:satMod val="300000"/>
                  <a:alpha val="92000"/>
                </a:schemeClr>
              </a:gs>
              <a:gs pos="60000">
                <a:schemeClr val="bg1">
                  <a:satMod val="300000"/>
                  <a:alpha val="89000"/>
                </a:schemeClr>
              </a:gs>
              <a:gs pos="100000">
                <a:schemeClr val="bg1">
                  <a:satMod val="300000"/>
                  <a:alpha val="55000"/>
                </a:schemeClr>
              </a:gs>
            </a:gsLst>
            <a:lin ang="5400000" scaled="1"/>
          </a:gradFill>
          <a:ln>
            <a:noFill/>
          </a:ln>
          <a:effectLst>
            <a:outerShdw blurRad="63500" dist="45720" dir="5400000" algn="t" rotWithShape="0">
              <a:schemeClr val="bg2">
                <a:shade val="30000"/>
                <a:satMod val="250000"/>
                <a:alpha val="90000"/>
              </a:scheme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500000"/>
            </a:lightRig>
          </a:scene3d>
          <a:sp3d contourW="6350" prstMaterial="powder">
            <a:bevelT w="50800" h="63500"/>
            <a:contourClr>
              <a:schemeClr val="bg2">
                <a:shade val="90000"/>
                <a:lumMod val="55000"/>
              </a:schemeClr>
            </a:contourClr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" lastClr="FFFFFF"/>
              </a:solidFill>
              <a:latin typeface="Corbel"/>
            </a:endParaRPr>
          </a:p>
        </p:txBody>
      </p:sp>
      <p:sp>
        <p:nvSpPr>
          <p:cNvPr id="2" name="Rectangle 10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30" name="Rectangle 11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Rectangle 22"/>
          <p:cNvSpPr>
            <a:spLocks noGrp="1"/>
          </p:cNvSpPr>
          <p:nvPr>
            <p:ph type="dt" sz="half" idx="2"/>
          </p:nvPr>
        </p:nvSpPr>
        <p:spPr>
          <a:xfrm>
            <a:off x="457200" y="6215063"/>
            <a:ext cx="2133600" cy="365125"/>
          </a:xfrm>
          <a:prstGeom prst="rect">
            <a:avLst/>
          </a:prstGeom>
        </p:spPr>
        <p:txBody>
          <a:bodyPr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lang="en-US" sz="1200" b="0" smtClean="0">
                <a:solidFill>
                  <a:schemeClr val="tx2">
                    <a:tint val="75000"/>
                    <a:satMod val="15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pPr>
              <a:defRPr sz="1200"/>
            </a:pPr>
            <a:fld id="{A9E00DED-6097-4AD7-94D4-9F30899106E6}" type="datetimeFigureOut">
              <a:rPr/>
              <a:pPr>
                <a:defRPr sz="1200"/>
              </a:pPr>
              <a:t>3/22/2012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3"/>
          </p:nvPr>
        </p:nvSpPr>
        <p:spPr>
          <a:xfrm>
            <a:off x="3124200" y="6215063"/>
            <a:ext cx="2895600" cy="365125"/>
          </a:xfrm>
          <a:prstGeom prst="rect">
            <a:avLst/>
          </a:prstGeom>
        </p:spPr>
        <p:txBody>
          <a:bodyPr anchor="b" anchorCtr="0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en-US" sz="1200" b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pPr>
              <a:defRPr sz="1200"/>
            </a:pPr>
            <a:endParaRPr/>
          </a:p>
        </p:txBody>
      </p:sp>
      <p:sp>
        <p:nvSpPr>
          <p:cNvPr id="13" name="Rectangle 15"/>
          <p:cNvSpPr>
            <a:spLocks noGrp="1"/>
          </p:cNvSpPr>
          <p:nvPr>
            <p:ph type="sldNum" sz="quarter" idx="4"/>
          </p:nvPr>
        </p:nvSpPr>
        <p:spPr>
          <a:xfrm>
            <a:off x="6553200" y="6215063"/>
            <a:ext cx="2133600" cy="365125"/>
          </a:xfrm>
          <a:prstGeom prst="rect">
            <a:avLst/>
          </a:prstGeom>
        </p:spPr>
        <p:txBody>
          <a:bodyPr anchor="b" anchorCtr="0"/>
          <a:lstStyle>
            <a:lvl1pPr algn="r" fontAlgn="auto">
              <a:spcBef>
                <a:spcPts val="0"/>
              </a:spcBef>
              <a:spcAft>
                <a:spcPts val="0"/>
              </a:spcAft>
              <a:defRPr lang="en-US" sz="1200" b="0" smtClean="0">
                <a:solidFill>
                  <a:schemeClr val="tx2">
                    <a:tint val="75000"/>
                    <a:satMod val="15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pPr>
              <a:defRPr sz="1200"/>
            </a:pPr>
            <a:fld id="{3B07F682-42D7-413B-BD16-CC77515343A8}" type="slidenum">
              <a:rPr/>
              <a:pPr>
                <a:defRPr sz="1200"/>
              </a:pPr>
              <a:t>‹#›</a:t>
            </a:fld>
            <a:endParaRPr dirty="0">
              <a:solidFill>
                <a:schemeClr val="tx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ransition/>
  <p:txStyles>
    <p:titleStyle>
      <a:defPPr>
        <a:defRPr sz="4400">
          <a:solidFill>
            <a:schemeClr val="tx2">
              <a:shade val="80000"/>
              <a:satMod val="150000"/>
            </a:schemeClr>
          </a:solidFill>
          <a:latin typeface="+mj-lt"/>
          <a:ea typeface="+mj-ea"/>
          <a:cs typeface="+mj-cs"/>
        </a:defRPr>
      </a:defPPr>
      <a:lvl1pPr algn="ctr" rtl="0" fontAlgn="base">
        <a:spcBef>
          <a:spcPct val="0"/>
        </a:spcBef>
        <a:spcAft>
          <a:spcPct val="0"/>
        </a:spcAft>
        <a:defRPr lang="en-US" sz="5300" b="1" kern="1200" dirty="0">
          <a:solidFill>
            <a:srgbClr val="4B566A"/>
          </a:solidFill>
          <a:latin typeface="+mj-lt"/>
          <a:ea typeface="+mj-lt"/>
          <a:cs typeface="+mj-lt"/>
        </a:defRPr>
      </a:lvl1pPr>
      <a:lvl2pPr algn="ctr" rtl="0" fontAlgn="base">
        <a:spcBef>
          <a:spcPct val="0"/>
        </a:spcBef>
        <a:spcAft>
          <a:spcPct val="0"/>
        </a:spcAft>
        <a:defRPr sz="5300" b="1">
          <a:solidFill>
            <a:srgbClr val="4B566A"/>
          </a:solidFill>
          <a:latin typeface="Times New Roman" pitchFamily="18" charset="0"/>
          <a:cs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5300" b="1">
          <a:solidFill>
            <a:srgbClr val="4B566A"/>
          </a:solidFill>
          <a:latin typeface="Times New Roman" pitchFamily="18" charset="0"/>
          <a:cs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5300" b="1">
          <a:solidFill>
            <a:srgbClr val="4B566A"/>
          </a:solidFill>
          <a:latin typeface="Times New Roman" pitchFamily="18" charset="0"/>
          <a:cs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5300" b="1">
          <a:solidFill>
            <a:srgbClr val="4B566A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300" b="1">
          <a:solidFill>
            <a:srgbClr val="4B566A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300" b="1">
          <a:solidFill>
            <a:srgbClr val="4B566A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300" b="1">
          <a:solidFill>
            <a:srgbClr val="4B566A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300" b="1">
          <a:solidFill>
            <a:srgbClr val="4B566A"/>
          </a:solidFill>
          <a:latin typeface="Times New Roman" pitchFamily="18" charset="0"/>
          <a:cs typeface="Times New Roman" pitchFamily="18" charset="0"/>
        </a:defRPr>
      </a:lvl9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45720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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758825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200">
          <a:solidFill>
            <a:schemeClr val="tx1"/>
          </a:solidFill>
          <a:latin typeface="+mn-lt"/>
          <a:ea typeface="+mn-lt"/>
          <a:cs typeface="+mn-lt"/>
        </a:defRPr>
      </a:lvl2pPr>
      <a:lvl3pPr marL="1031875" indent="-228600" algn="l" rtl="0" fontAlgn="base">
        <a:spcBef>
          <a:spcPct val="20000"/>
        </a:spcBef>
        <a:spcAft>
          <a:spcPct val="0"/>
        </a:spcAft>
        <a:buClr>
          <a:srgbClr val="B32C16"/>
        </a:buClr>
        <a:buFont typeface="Wingdings 2" pitchFamily="18" charset="2"/>
        <a:buChar char="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296988" indent="-228600" algn="l" rtl="0" fontAlgn="base">
        <a:spcBef>
          <a:spcPct val="20000"/>
        </a:spcBef>
        <a:spcAft>
          <a:spcPct val="0"/>
        </a:spcAft>
        <a:buClr>
          <a:srgbClr val="7195D6"/>
        </a:buClr>
        <a:buFont typeface="Wingdings 2" pitchFamily="18" charset="2"/>
        <a:buChar char=""/>
        <a:defRPr>
          <a:solidFill>
            <a:schemeClr val="tx1"/>
          </a:solidFill>
          <a:latin typeface="+mn-lt"/>
          <a:ea typeface="+mn-lt"/>
          <a:cs typeface="+mn-lt"/>
        </a:defRPr>
      </a:lvl4pPr>
      <a:lvl5pPr marL="1554163" indent="-228600" algn="l" rtl="0" fontAlgn="base">
        <a:spcBef>
          <a:spcPct val="20000"/>
        </a:spcBef>
        <a:spcAft>
          <a:spcPct val="0"/>
        </a:spcAft>
        <a:buClr>
          <a:srgbClr val="AEBAD5"/>
        </a:buClr>
        <a:buFont typeface="Wingdings 2" pitchFamily="18" charset="2"/>
        <a:buChar char=""/>
        <a:defRPr>
          <a:solidFill>
            <a:schemeClr val="tx1"/>
          </a:solidFill>
          <a:latin typeface="+mn-lt"/>
          <a:ea typeface="+mn-lt"/>
          <a:cs typeface="+mn-lt"/>
        </a:defRPr>
      </a:lvl5pPr>
      <a:lvl6pPr marL="1810512" indent="-228600" algn="l" eaLnBrk="1" hangingPunct="1">
        <a:buClr>
          <a:schemeClr val="accent6"/>
        </a:buClr>
        <a:buFont typeface="Wingdings 2" pitchFamily="18" charset="2"/>
        <a:buChar char=""/>
        <a:defRPr lang="en-US" sz="1600" baseline="0" smtClean="0">
          <a:latin typeface="+mn-lt"/>
        </a:defRPr>
      </a:lvl6pPr>
      <a:lvl7pPr marL="2075688" indent="-228600" algn="l" eaLnBrk="1" hangingPunct="1">
        <a:buClr>
          <a:schemeClr val="tx2"/>
        </a:buClr>
        <a:buFont typeface="Wingdings 2" pitchFamily="18" charset="2"/>
        <a:buChar char=""/>
        <a:defRPr lang="en-US" sz="1600" baseline="0" smtClean="0">
          <a:latin typeface="+mn-lt"/>
        </a:defRPr>
      </a:lvl7pPr>
      <a:lvl8pPr marL="2340864" indent="-228600" algn="l" eaLnBrk="1" hangingPunct="1">
        <a:buClr>
          <a:schemeClr val="accent2"/>
        </a:buClr>
        <a:buFont typeface="Wingdings 2" pitchFamily="18" charset="2"/>
        <a:buChar char=""/>
        <a:defRPr sz="1600" baseline="0">
          <a:latin typeface="+mn-lt"/>
        </a:defRPr>
      </a:lvl8pPr>
      <a:lvl9pPr marL="2596896" indent="-228600" algn="l" eaLnBrk="1" hangingPunct="1">
        <a:buClr>
          <a:schemeClr val="accent1"/>
        </a:buClr>
        <a:buFont typeface="Wingdings 2" pitchFamily="18" charset="2"/>
        <a:buChar char=""/>
        <a:defRPr sz="1400" baseline="0">
          <a:latin typeface="+mn-lt"/>
        </a:defRPr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714375" y="285750"/>
            <a:ext cx="7643813" cy="85725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cap="all"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1200" cap="all"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en-US" sz="1200" cap="all" dirty="0">
              <a:solidFill>
                <a:srgbClr val="0070C0"/>
              </a:solidFill>
              <a:effectLst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Прямоугольник 10"/>
          <p:cNvSpPr>
            <a:spLocks noChangeArrowheads="1"/>
          </p:cNvSpPr>
          <p:nvPr/>
        </p:nvSpPr>
        <p:spPr bwMode="auto">
          <a:xfrm>
            <a:off x="1785938" y="247650"/>
            <a:ext cx="700087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Министерство образования и науки Республики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Татарстан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Конкурс «Лучший учитель» в рамках национального проекта «Образование»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Государственное  бюджетное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специальное (коррекционное)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образовательное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учреждение для обучающихся, воспитанников с ограниченными возможностями здоровья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«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Специальная (коррекционная) общеобразовательная школа интернат "Омет" № 86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VI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вида»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14546" y="3929066"/>
            <a:ext cx="7429552" cy="571504"/>
          </a:xfrm>
          <a:prstGeom prst="rect">
            <a:avLst/>
          </a:prstGeom>
          <a:noFill/>
        </p:spPr>
        <p:txBody>
          <a:bodyPr spcFirstLastPara="1">
            <a:prstTxWarp prst="textArchUp">
              <a:avLst>
                <a:gd name="adj" fmla="val 10676600"/>
              </a:avLst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spc="150" dirty="0" err="1">
                <a:ln w="11430"/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Муртазина</a:t>
            </a:r>
            <a:r>
              <a:rPr lang="ru-RU" sz="4000" b="1" spc="150" dirty="0">
                <a:ln w="11430"/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spc="150" dirty="0" err="1">
                <a:ln w="11430"/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Зульфия</a:t>
            </a:r>
            <a:r>
              <a:rPr lang="ru-RU" sz="4000" b="1" spc="150" dirty="0">
                <a:ln w="11430"/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spc="150" dirty="0" err="1">
                <a:ln w="11430"/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Раисовна</a:t>
            </a:r>
            <a:endParaRPr lang="ru-RU" sz="4000" b="1" spc="150" dirty="0">
              <a:ln w="11430"/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spc="150" dirty="0">
              <a:ln w="11430"/>
              <a:solidFill>
                <a:schemeClr val="accent1">
                  <a:lumMod val="50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spc="150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учитель татарского языка и литературы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spc="150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 кв. категории</a:t>
            </a:r>
            <a:endParaRPr lang="ru-RU" sz="2000" b="1" spc="150" dirty="0">
              <a:ln w="11430"/>
              <a:solidFill>
                <a:schemeClr val="accent1">
                  <a:lumMod val="50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7188" y="6215063"/>
            <a:ext cx="8429625" cy="3381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ＭＳ Ｐゴシック" pitchFamily="-96" charset="-128"/>
              </a:rPr>
              <a:t>Набережные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ＭＳ Ｐゴシック" pitchFamily="-96" charset="-128"/>
              </a:rPr>
              <a:t>Челны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ＭＳ Ｐゴシック" pitchFamily="-96" charset="-128"/>
              </a:rPr>
              <a:t>,  2012 г.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ＭＳ Ｐゴシック" pitchFamily="-96" charset="-128"/>
            </a:endParaRPr>
          </a:p>
        </p:txBody>
      </p:sp>
      <p:graphicFrame>
        <p:nvGraphicFramePr>
          <p:cNvPr id="15" name="Group 17"/>
          <p:cNvGraphicFramePr>
            <a:graphicFrameLocks noGrp="1"/>
          </p:cNvGraphicFramePr>
          <p:nvPr/>
        </p:nvGraphicFramePr>
        <p:xfrm>
          <a:off x="428625" y="4429125"/>
          <a:ext cx="8215370" cy="1895856"/>
        </p:xfrm>
        <a:graphic>
          <a:graphicData uri="http://schemas.openxmlformats.org/drawingml/2006/table">
            <a:tbl>
              <a:tblPr/>
              <a:tblGrid>
                <a:gridCol w="4000528"/>
                <a:gridCol w="4214842"/>
              </a:tblGrid>
              <a:tr h="86201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lang="ru-RU" sz="1600" b="1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ヒラギノ角ゴ Pro W3" pitchFamily="-128" charset="-128"/>
                        <a:cs typeface="+mn-cs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lang="ru-RU" sz="1600" b="1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ヒラギノ角ゴ Pro W3" pitchFamily="-128" charset="-128"/>
                        <a:cs typeface="+mn-cs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lang="ru-RU" sz="16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ヒラギノ角ゴ Pro W3" pitchFamily="-128" charset="-128"/>
                          <a:cs typeface="+mn-cs"/>
                        </a:rPr>
                        <a:t>Адрес: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lang="ru-RU" sz="16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ヒラギノ角ゴ Pro W3" pitchFamily="-128" charset="-128"/>
                          <a:cs typeface="+mn-cs"/>
                        </a:rPr>
                        <a:t>423815, Республика Татарстан,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lang="ru-RU" sz="16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ヒラギノ角ゴ Pro W3" pitchFamily="-128" charset="-128"/>
                          <a:cs typeface="+mn-cs"/>
                        </a:rPr>
                        <a:t>г.  Набережные Челны,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lang="ru-RU" sz="16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ヒラギノ角ゴ Pro W3" pitchFamily="-128" charset="-128"/>
                          <a:cs typeface="+mn-cs"/>
                        </a:rPr>
                        <a:t>проспект </a:t>
                      </a:r>
                      <a:r>
                        <a:rPr lang="ru-RU" sz="1600" b="0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ヒラギノ角ゴ Pro W3" pitchFamily="-128" charset="-128"/>
                          <a:cs typeface="+mn-cs"/>
                        </a:rPr>
                        <a:t>Вахитова</a:t>
                      </a:r>
                      <a:r>
                        <a:rPr lang="ru-RU" sz="16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ヒラギノ角ゴ Pro W3" pitchFamily="-128" charset="-128"/>
                          <a:cs typeface="+mn-cs"/>
                        </a:rPr>
                        <a:t>,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lang="ru-RU" sz="16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ヒラギノ角ゴ Pro W3" pitchFamily="-128" charset="-128"/>
                          <a:cs typeface="+mn-cs"/>
                        </a:rPr>
                        <a:t>д. 6 (53/01),  а/я 4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ヒラギノ角ゴ Pro W3" pitchFamily="-128" charset="-128"/>
                          <a:cs typeface="+mn-cs"/>
                        </a:rPr>
                        <a:t>Директор </a:t>
                      </a:r>
                      <a:r>
                        <a:rPr lang="ru-RU" sz="1600" b="0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ヒラギノ角ゴ Pro W3" pitchFamily="-128" charset="-128"/>
                          <a:cs typeface="+mn-cs"/>
                        </a:rPr>
                        <a:t>школы-нтерната</a:t>
                      </a:r>
                      <a:r>
                        <a:rPr lang="ru-RU" sz="16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ヒラギノ角ゴ Pro W3" pitchFamily="-128" charset="-128"/>
                          <a:cs typeface="+mn-cs"/>
                        </a:rPr>
                        <a:t> «Омет» №86</a:t>
                      </a:r>
                    </a:p>
                    <a:p>
                      <a:pPr algn="r"/>
                      <a:r>
                        <a:rPr lang="ru-RU" sz="16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ヒラギノ角ゴ Pro W3" pitchFamily="-128" charset="-128"/>
                          <a:cs typeface="+mn-cs"/>
                        </a:rPr>
                        <a:t>Фокина </a:t>
                      </a:r>
                      <a:r>
                        <a:rPr lang="ru-RU" sz="1600" b="0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ヒラギノ角ゴ Pro W3" pitchFamily="-128" charset="-128"/>
                          <a:cs typeface="+mn-cs"/>
                        </a:rPr>
                        <a:t>Флюра</a:t>
                      </a:r>
                      <a:r>
                        <a:rPr lang="ru-RU" sz="16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ヒラギノ角ゴ Pro W3" pitchFamily="-128" charset="-128"/>
                          <a:cs typeface="+mn-cs"/>
                        </a:rPr>
                        <a:t> </a:t>
                      </a:r>
                      <a:r>
                        <a:rPr lang="ru-RU" sz="1600" b="0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ヒラギノ角ゴ Pro W3" pitchFamily="-128" charset="-128"/>
                          <a:cs typeface="+mn-cs"/>
                        </a:rPr>
                        <a:t>Хафизовна</a:t>
                      </a:r>
                      <a:endParaRPr lang="ru-RU" sz="1600" b="0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ヒラギノ角ゴ Pro W3" pitchFamily="-128" charset="-128"/>
                        <a:cs typeface="+mn-cs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lang="tt-RU" sz="1600" b="1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ヒラギノ角ゴ Pro W3" pitchFamily="-128" charset="-128"/>
                        <a:cs typeface="+mn-cs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lang="tt-RU" sz="16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ヒラギノ角ゴ Pro W3" pitchFamily="-128" charset="-128"/>
                          <a:cs typeface="+mn-cs"/>
                        </a:rPr>
                        <a:t>Телефон: </a:t>
                      </a:r>
                      <a:r>
                        <a:rPr lang="ru-RU" sz="16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ヒラギノ角ゴ Pro W3" pitchFamily="-128" charset="-128"/>
                          <a:cs typeface="+mn-cs"/>
                        </a:rPr>
                        <a:t>(8552)59-83-02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lang="ru-RU" sz="16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ヒラギノ角ゴ Pro W3" pitchFamily="-128" charset="-128"/>
                          <a:cs typeface="+mn-cs"/>
                        </a:rPr>
                        <a:t>Факс</a:t>
                      </a:r>
                      <a:r>
                        <a:rPr lang="en-US" sz="16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ヒラギノ角ゴ Pro W3" pitchFamily="-128" charset="-128"/>
                          <a:cs typeface="+mn-cs"/>
                        </a:rPr>
                        <a:t>: </a:t>
                      </a:r>
                      <a:r>
                        <a:rPr lang="en-US" sz="16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ヒラギノ角ゴ Pro W3" pitchFamily="-128" charset="-128"/>
                          <a:cs typeface="+mn-cs"/>
                        </a:rPr>
                        <a:t>(8552) 59-83-02</a:t>
                      </a:r>
                      <a:endParaRPr lang="ru-RU" sz="1600" b="0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ヒラギノ角ゴ Pro W3" pitchFamily="-128" charset="-128"/>
                        <a:cs typeface="+mn-cs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lang="en-US" sz="16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ヒラギノ角ゴ Pro W3" pitchFamily="-128" charset="-128"/>
                          <a:cs typeface="+mn-cs"/>
                        </a:rPr>
                        <a:t>e-mail:</a:t>
                      </a:r>
                      <a:r>
                        <a:rPr lang="ru-RU" sz="16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ヒラギノ角ゴ Pro W3" pitchFamily="-128" charset="-128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lang="en-US" sz="16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ヒラギノ角ゴ Pro W3" pitchFamily="-128" charset="-128"/>
                          <a:cs typeface="+mn-cs"/>
                        </a:rPr>
                        <a:t>omet_chelny@mail.ru</a:t>
                      </a:r>
                      <a:endParaRPr lang="ru-RU" sz="16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2" name="Рисунок 11" descr="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786" y="2071678"/>
            <a:ext cx="1943078" cy="2786082"/>
          </a:xfrm>
          <a:prstGeom prst="ellipse">
            <a:avLst/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322" name="Picture 2" descr="http://www.pskovedu.ru/site/htmlimages/nac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3" y="357188"/>
            <a:ext cx="1571625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714375" y="285750"/>
            <a:ext cx="7643813" cy="85725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cap="all"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1200" cap="all"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en-US" sz="1200" cap="all" dirty="0">
              <a:solidFill>
                <a:srgbClr val="0070C0"/>
              </a:solidFill>
              <a:effectLst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4339" name="Picture 2" descr="http://www.pskovedu.ru/site/htmlimages/nac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3" y="357188"/>
            <a:ext cx="1571625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4" descr="http://kpfu.ru/portal/docs/F770657157/Photo_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2428868"/>
            <a:ext cx="6786610" cy="40239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10"/>
          <p:cNvSpPr>
            <a:spLocks noChangeArrowheads="1"/>
          </p:cNvSpPr>
          <p:nvPr/>
        </p:nvSpPr>
        <p:spPr bwMode="auto">
          <a:xfrm>
            <a:off x="1714500" y="247650"/>
            <a:ext cx="700087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Образование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В 1991 году закончила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Елабужский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государственный педагогический университет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В 2003 году получила второе высшее образование в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Набережночелнинском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государственном педагогическом институте по специальности «Татарская филология»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0"/>
          <p:cNvSpPr txBox="1">
            <a:spLocks noChangeArrowheads="1"/>
          </p:cNvSpPr>
          <p:nvPr/>
        </p:nvSpPr>
        <p:spPr bwMode="auto">
          <a:xfrm>
            <a:off x="1714500" y="282575"/>
            <a:ext cx="6983413" cy="1077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Государственное  бюджетное специальное (коррекционное)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образовательное учреждение для обучающихся, воспитанников с ограниченными возможностями здоровья «Специальная (коррекционная) общеобразовательная школа интернат "Омет" № 86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VI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вида»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" name="Text Box 41"/>
          <p:cNvSpPr txBox="1">
            <a:spLocks noChangeArrowheads="1"/>
          </p:cNvSpPr>
          <p:nvPr/>
        </p:nvSpPr>
        <p:spPr bwMode="auto">
          <a:xfrm>
            <a:off x="3175000" y="1357313"/>
            <a:ext cx="5397500" cy="830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«Как не следует пытаться лечить глаза от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головы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и голову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 – отдельно от тела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, так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не следует 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и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лечить тело,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не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леча душу…»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В.А. </a:t>
            </a:r>
            <a:r>
              <a:rPr lang="ru-RU" sz="1200" b="1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Оппель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Text Box 45"/>
          <p:cNvSpPr txBox="1">
            <a:spLocks noChangeArrowheads="1"/>
          </p:cNvSpPr>
          <p:nvPr/>
        </p:nvSpPr>
        <p:spPr bwMode="auto">
          <a:xfrm>
            <a:off x="428625" y="2033588"/>
            <a:ext cx="8318500" cy="1323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Школа-интернат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«Омет» №86 функционирует с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сентября 1993 года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В ней обучаются и одновременно лечатся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83 ребенка с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последствиями детского церебрального паралича.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Основная задача учреждения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 – педагогическая, медицинская и социальная реабилитация детей с заболеванием детский церебральный паралич.</a:t>
            </a: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28625" y="3208338"/>
            <a:ext cx="4000500" cy="3292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Обучение детей в школе-интернате ведется по 2 программам: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С 1 по 12 классы по программе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VI</a:t>
            </a:r>
            <a:r>
              <a:rPr lang="tt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 вида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С 1 по 10 классы по программе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VIII </a:t>
            </a:r>
            <a:r>
              <a:rPr lang="tt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вида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Школа-интернат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«Омет» № 86 работает круглосуточно, пять дней в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неделю.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Суббота и воскресенье – выходные дни. Режим  дня предусматривает чередование лечебных процедур и учебных занятий в первой половине дня, а во второй – дети отдыхают.</a:t>
            </a:r>
          </a:p>
        </p:txBody>
      </p:sp>
      <p:pic>
        <p:nvPicPr>
          <p:cNvPr id="15366" name="Picture 5" descr="logo_omet120x9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" y="381000"/>
            <a:ext cx="114300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schoo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404" y="3500438"/>
            <a:ext cx="3905277" cy="29289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0"/>
          <p:cNvSpPr txBox="1">
            <a:spLocks noChangeArrowheads="1"/>
          </p:cNvSpPr>
          <p:nvPr/>
        </p:nvSpPr>
        <p:spPr bwMode="auto">
          <a:xfrm>
            <a:off x="1714500" y="282575"/>
            <a:ext cx="6983413" cy="1077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Государственное  бюджетное специальное (коррекционное)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образовательное учреждение для обучающихся, воспитанников с ограниченными возможностями здоровья «Специальная (коррекционная) общеобразовательная школа интернат "Омет" № 86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VI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вида»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" name="Text Box 41"/>
          <p:cNvSpPr txBox="1">
            <a:spLocks noChangeArrowheads="1"/>
          </p:cNvSpPr>
          <p:nvPr/>
        </p:nvSpPr>
        <p:spPr bwMode="auto">
          <a:xfrm>
            <a:off x="3175000" y="1357313"/>
            <a:ext cx="5397500" cy="830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«Как не следует пытаться лечить глаза от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головы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и голову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 – отдельно от тела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, так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не следует 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и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лечить тело,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не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леча душу…»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В.А. </a:t>
            </a:r>
            <a:r>
              <a:rPr lang="ru-RU" sz="1200" b="1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Оппель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6388" name="Picture 5" descr="logo_omet120x9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381000"/>
            <a:ext cx="114300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 descr="DSC048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832" y="1785926"/>
            <a:ext cx="4400358" cy="32147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0" descr="D:\дети\дети в музыкальном зале\дети - 04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3214686"/>
            <a:ext cx="4232613" cy="32650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1" descr="Z:\Для работы (временная)\S73001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928802"/>
            <a:ext cx="4572034" cy="34290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 Box 40"/>
          <p:cNvSpPr txBox="1">
            <a:spLocks noChangeArrowheads="1"/>
          </p:cNvSpPr>
          <p:nvPr/>
        </p:nvSpPr>
        <p:spPr bwMode="auto">
          <a:xfrm>
            <a:off x="1714500" y="282575"/>
            <a:ext cx="6983413" cy="1077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Государственное  бюджетное специальное (коррекционное)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образовательное учреждение для обучающихся, воспитанников с ограниченными возможностями здоровья «Специальная (коррекционная) общеобразовательная школа интернат "Омет" № 86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VI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вида»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" name="Text Box 41"/>
          <p:cNvSpPr txBox="1">
            <a:spLocks noChangeArrowheads="1"/>
          </p:cNvSpPr>
          <p:nvPr/>
        </p:nvSpPr>
        <p:spPr bwMode="auto">
          <a:xfrm>
            <a:off x="3175000" y="1357313"/>
            <a:ext cx="5397500" cy="830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«Как не следует пытаться лечить глаза от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головы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и голову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 – отдельно от тела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, так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не следует 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и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лечить тело,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не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леча душу…»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В.А. </a:t>
            </a:r>
            <a:r>
              <a:rPr lang="ru-RU" sz="1200" b="1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Оппель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7413" name="Picture 5" descr="logo_omet120x9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" y="381000"/>
            <a:ext cx="114300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2" descr="Z:\ВИРТУАЛЬНЫЙ МУЗЕЙ ШКОЛЫ\Мои рисунки 1\кружки\кружковая работа смены Ивановой\SNV3369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0496" y="2857496"/>
            <a:ext cx="4569796" cy="35254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5"/>
          <p:cNvSpPr txBox="1">
            <a:spLocks noChangeArrowheads="1"/>
          </p:cNvSpPr>
          <p:nvPr/>
        </p:nvSpPr>
        <p:spPr bwMode="auto">
          <a:xfrm>
            <a:off x="2286000" y="285750"/>
            <a:ext cx="6461125" cy="15700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Моя методическая тема: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«Использование ИКТ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уроках татарского языка и литературы»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</p:txBody>
      </p:sp>
      <p:pic>
        <p:nvPicPr>
          <p:cNvPr id="18435" name="Picture 2" descr="http://www.pskovedu.ru/site/htmlimages/nac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3" y="357188"/>
            <a:ext cx="1571625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 descr="C:\Documents and Settings\User\Рабочий стол\НАЦИОНАЛЬНЫЙ ПРОЕКТ - МУРТАЗИНА\ГРАМОТЫ\Грамоты[9].jpg"/>
          <p:cNvPicPr>
            <a:picLocks noChangeAspect="1" noChangeArrowheads="1"/>
          </p:cNvPicPr>
          <p:nvPr/>
        </p:nvPicPr>
        <p:blipFill>
          <a:blip r:embed="rId3" cstate="print"/>
          <a:srcRect t="941"/>
          <a:stretch>
            <a:fillRect/>
          </a:stretch>
        </p:blipFill>
        <p:spPr bwMode="auto">
          <a:xfrm>
            <a:off x="1285852" y="1643050"/>
            <a:ext cx="6786610" cy="4826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дети в компьютерном - 04"/>
          <p:cNvPicPr>
            <a:picLocks noChangeAspect="1" noChangeArrowheads="1"/>
          </p:cNvPicPr>
          <p:nvPr/>
        </p:nvPicPr>
        <p:blipFill>
          <a:blip r:embed="rId2"/>
          <a:srcRect l="-18"/>
          <a:stretch>
            <a:fillRect/>
          </a:stretch>
        </p:blipFill>
        <p:spPr bwMode="auto">
          <a:xfrm>
            <a:off x="5214942" y="1643050"/>
            <a:ext cx="3286148" cy="25717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 Box 45"/>
          <p:cNvSpPr txBox="1">
            <a:spLocks noChangeArrowheads="1"/>
          </p:cNvSpPr>
          <p:nvPr/>
        </p:nvSpPr>
        <p:spPr bwMode="auto">
          <a:xfrm>
            <a:off x="2286000" y="285750"/>
            <a:ext cx="6461125" cy="15700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Моя методическая тема: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«Использование ИКТ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уроках татарского языка и литературы»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</p:txBody>
      </p:sp>
      <p:pic>
        <p:nvPicPr>
          <p:cNvPr id="19460" name="Picture 2" descr="http://www.pskovedu.ru/site/htmlimages/nac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3" y="357188"/>
            <a:ext cx="1571625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дети в компьютерном - 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1643050"/>
            <a:ext cx="3431158" cy="25717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Без имени.jpg"/>
          <p:cNvPicPr>
            <a:picLocks noChangeAspect="1"/>
          </p:cNvPicPr>
          <p:nvPr/>
        </p:nvPicPr>
        <p:blipFill>
          <a:blip r:embed="rId5" cstate="print"/>
          <a:srcRect b="-1"/>
          <a:stretch>
            <a:fillRect/>
          </a:stretch>
        </p:blipFill>
        <p:spPr>
          <a:xfrm>
            <a:off x="2857488" y="3708655"/>
            <a:ext cx="3429024" cy="27921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3" descr="C:\Documents and Settings\User\Рабочий стол\НАЦИОНАЛЬНЫЙ ПРОЕКТ - МУРТАЗИНА\ф\S7300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643050"/>
            <a:ext cx="3839793" cy="30718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820" name="Picture 4" descr="C:\Documents and Settings\User\Рабочий стол\НАЦИОНАЛЬНЫЙ ПРОЕКТ - МУРТАЗИНА\ф\IMG_0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2285992"/>
            <a:ext cx="2357454" cy="36408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 Box 45"/>
          <p:cNvSpPr txBox="1">
            <a:spLocks noChangeArrowheads="1"/>
          </p:cNvSpPr>
          <p:nvPr/>
        </p:nvSpPr>
        <p:spPr bwMode="auto">
          <a:xfrm>
            <a:off x="2286000" y="609600"/>
            <a:ext cx="6461125" cy="461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Внеклассные мероприятия в школе </a:t>
            </a:r>
          </a:p>
        </p:txBody>
      </p:sp>
      <p:pic>
        <p:nvPicPr>
          <p:cNvPr id="20485" name="Picture 2" descr="http://www.pskovedu.ru/site/htmlimages/nac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3" y="357188"/>
            <a:ext cx="1571625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8" name="Picture 2" descr="C:\Documents and Settings\User\Рабочий стол\НАЦИОНАЛЬНЫЙ ПРОЕКТ - МУРТАЗИНА\ф\S73000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6380" y="3243994"/>
            <a:ext cx="3357586" cy="31854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Documents and Settings\User\Рабочий стол\НАЦИОНАЛЬНЫЙ ПРОЕКТ - МУРТАЗИНА\ГРАМОТЫ\Грамоты[3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571612"/>
            <a:ext cx="3429024" cy="48510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843" name="Picture 3" descr="C:\Documents and Settings\User\Рабочий стол\НАЦИОНАЛЬНЫЙ ПРОЕКТ - МУРТАЗИНА\ф\IMG_0214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5140378" y="2000240"/>
            <a:ext cx="2932084" cy="41199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 Box 45"/>
          <p:cNvSpPr txBox="1">
            <a:spLocks noChangeArrowheads="1"/>
          </p:cNvSpPr>
          <p:nvPr/>
        </p:nvSpPr>
        <p:spPr bwMode="auto">
          <a:xfrm>
            <a:off x="2214563" y="455613"/>
            <a:ext cx="6461125" cy="830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Республиканский конкурс сочинений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“История моей семьи в истории страны”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9" name="Picture 2" descr="http://www.pskovedu.ru/site/htmlimages/nac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3" y="357188"/>
            <a:ext cx="1571625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3" descr="C:\Documents and Settings\User\Рабочий стол\НАЦИОНАЛЬНЫЙ ПРОЕКТ - МУРТАЗИНА\ГРАМОТЫ\Грамоты[5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76062"/>
            <a:ext cx="2816611" cy="39960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6866" name="Picture 2" descr="C:\Documents and Settings\User\Рабочий стол\НАЦИОНАЛЬНЫЙ ПРОЕКТ - МУРТАЗИНА\ГРАМОТЫ\Грамоты[4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2143116"/>
            <a:ext cx="2804480" cy="39656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4" descr="S7301096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4643438" y="2857496"/>
            <a:ext cx="3858219" cy="35719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 Box 45"/>
          <p:cNvSpPr txBox="1">
            <a:spLocks noChangeArrowheads="1"/>
          </p:cNvSpPr>
          <p:nvPr/>
        </p:nvSpPr>
        <p:spPr bwMode="auto">
          <a:xfrm>
            <a:off x="2214563" y="609600"/>
            <a:ext cx="6461125" cy="461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Городской конкурс художественного слова</a:t>
            </a:r>
          </a:p>
        </p:txBody>
      </p:sp>
      <p:pic>
        <p:nvPicPr>
          <p:cNvPr id="22534" name="Picture 2" descr="http://www.pskovedu.ru/site/htmlimages/nac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3" y="357188"/>
            <a:ext cx="1571625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1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22110" y="1706105"/>
            <a:ext cx="2978980" cy="41517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img18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0" y="1714488"/>
            <a:ext cx="2934220" cy="40894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 descr="Грамоты[8]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3000364" y="2285992"/>
            <a:ext cx="3055349" cy="4088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 Box 45"/>
          <p:cNvSpPr txBox="1">
            <a:spLocks noChangeArrowheads="1"/>
          </p:cNvSpPr>
          <p:nvPr/>
        </p:nvSpPr>
        <p:spPr bwMode="auto">
          <a:xfrm>
            <a:off x="2214563" y="357188"/>
            <a:ext cx="6461125" cy="1200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Республиканский конкурс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серл</a:t>
            </a:r>
            <a:r>
              <a:rPr lang="tt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әре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посвященный году Г. Тукая, М.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Джалиля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8" name="Picture 2" descr="http://www.pskovedu.ru/site/htmlimages/nac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3" y="357188"/>
            <a:ext cx="1571625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рамоты[10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46664" y="1714488"/>
            <a:ext cx="3136302" cy="45005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986" name="Picture 2" descr="C:\Documents and Settings\User\Рабочий стол\НАЦИОНАЛЬНЫЙ ПРОЕКТ - МУРТАЗИНА\ГРАМОТЫ\Грамоты[13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734187"/>
            <a:ext cx="3086152" cy="44094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P1010801.JPG"/>
          <p:cNvPicPr>
            <a:picLocks noChangeAspect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>
          <a:xfrm>
            <a:off x="2357422" y="3219980"/>
            <a:ext cx="4214842" cy="32094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 Box 45"/>
          <p:cNvSpPr txBox="1">
            <a:spLocks noChangeArrowheads="1"/>
          </p:cNvSpPr>
          <p:nvPr/>
        </p:nvSpPr>
        <p:spPr bwMode="auto">
          <a:xfrm>
            <a:off x="2214563" y="428625"/>
            <a:ext cx="6461125" cy="830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Мой 6А класс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городском конкурсе «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Залида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pic>
        <p:nvPicPr>
          <p:cNvPr id="24582" name="Picture 2" descr="http://www.pskovedu.ru/site/htmlimages/nac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3" y="357188"/>
            <a:ext cx="1571625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тки из шатлыка.JPG"/>
          <p:cNvPicPr>
            <a:picLocks noChangeAspect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>
          <a:xfrm>
            <a:off x="6215074" y="1714512"/>
            <a:ext cx="2286016" cy="33575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571473" y="1714489"/>
            <a:ext cx="3286147" cy="24925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 descr="Фотки фотки2 173 (1).jpg"/>
          <p:cNvPicPr>
            <a:picLocks noChangeAspect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>
          <a:xfrm>
            <a:off x="3054479" y="2728474"/>
            <a:ext cx="3500462" cy="26836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 Box 45"/>
          <p:cNvSpPr txBox="1">
            <a:spLocks noChangeArrowheads="1"/>
          </p:cNvSpPr>
          <p:nvPr/>
        </p:nvSpPr>
        <p:spPr bwMode="auto">
          <a:xfrm>
            <a:off x="2214563" y="285750"/>
            <a:ext cx="6461125" cy="1200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Городская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досуговая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программа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русскоязычных учащихся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«Диалог»</a:t>
            </a:r>
          </a:p>
        </p:txBody>
      </p:sp>
      <p:pic>
        <p:nvPicPr>
          <p:cNvPr id="25606" name="Picture 2" descr="http://www.pskovedu.ru/site/htmlimages/nac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3" y="357188"/>
            <a:ext cx="1571625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28625" y="4500563"/>
            <a:ext cx="2305050" cy="6461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 этап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Конкурс презентаций</a:t>
            </a:r>
            <a:endParaRPr lang="ru-RU" dirty="0"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500" y="5572125"/>
            <a:ext cx="2911475" cy="923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 этап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Конкурс театрализованного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представления</a:t>
            </a:r>
            <a:endParaRPr lang="ru-RU" dirty="0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72188" y="5576888"/>
            <a:ext cx="2166937" cy="923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 этап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Конкурс вокального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искусства</a:t>
            </a:r>
            <a:endParaRPr lang="ru-RU" dirty="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Грамоты[2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7290" y="1555093"/>
            <a:ext cx="3071834" cy="43027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Грамот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314" y="1571611"/>
            <a:ext cx="3082587" cy="42862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628" name="Picture 2" descr="http://www.pskovedu.ru/site/htmlimages/nac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3" y="357188"/>
            <a:ext cx="1571625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45"/>
          <p:cNvSpPr txBox="1">
            <a:spLocks noChangeArrowheads="1"/>
          </p:cNvSpPr>
          <p:nvPr/>
        </p:nvSpPr>
        <p:spPr bwMode="auto">
          <a:xfrm>
            <a:off x="2214563" y="285750"/>
            <a:ext cx="6461125" cy="1200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Городская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досуговая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программа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русскоязычных учащихся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«Диалог»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816100" y="5926138"/>
            <a:ext cx="1970088" cy="6461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2010-2011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уч.год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Диплом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tt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степени</a:t>
            </a:r>
            <a:endParaRPr lang="ru-RU" dirty="0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57813" y="5929313"/>
            <a:ext cx="1970087" cy="6461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2011-2012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уч.год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Диплом </a:t>
            </a:r>
            <a:r>
              <a:rPr lang="tt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 степени</a:t>
            </a:r>
            <a:endParaRPr lang="ru-RU" dirty="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Documents and Settings\User\Рабочий стол\НАЦИОНАЛЬНЫЙ ПРОЕКТ - МУРТАЗИНА\ГРАМОТЫ\Грамоты[14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500174"/>
            <a:ext cx="7358114" cy="49054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651" name="Picture 2" descr="http://www.pskovedu.ru/site/htmlimages/nac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3" y="357188"/>
            <a:ext cx="1571625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45"/>
          <p:cNvSpPr txBox="1">
            <a:spLocks noChangeArrowheads="1"/>
          </p:cNvSpPr>
          <p:nvPr/>
        </p:nvSpPr>
        <p:spPr bwMode="auto">
          <a:xfrm>
            <a:off x="2214563" y="442913"/>
            <a:ext cx="6461125" cy="1200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XI</a:t>
            </a:r>
            <a:r>
              <a:rPr lang="tt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профессионал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tt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ный конкурс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“Учитель года” г. Набережные Челны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Picture 3" descr="C:\Documents and Settings\User\Рабочий стол\НАЦИОНАЛЬНЫЙ ПРОЕКТ - МУРТАЗИНА\ф\Фото0070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629256" y="1686388"/>
            <a:ext cx="4800000" cy="33142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8675" name="Picture 2" descr="http://www.pskovedu.ru/site/htmlimages/nac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3" y="357188"/>
            <a:ext cx="1571625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45"/>
          <p:cNvSpPr txBox="1">
            <a:spLocks noChangeArrowheads="1"/>
          </p:cNvSpPr>
          <p:nvPr/>
        </p:nvSpPr>
        <p:spPr bwMode="auto">
          <a:xfrm>
            <a:off x="2214563" y="442913"/>
            <a:ext cx="6461125" cy="1200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XI</a:t>
            </a:r>
            <a:r>
              <a:rPr lang="tt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профессионал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tt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ный конкурс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“Учитель года” г. Набережные Челны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2" name="Picture 2" descr="C:\Documents and Settings\User\Рабочий стол\НАЦИОНАЛЬНЫЙ ПРОЕКТ - МУРТАЗИНА\ф\Фото0072.jpg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3772528" y="3286124"/>
            <a:ext cx="4800000" cy="31432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Documents and Settings\User\Рабочий стол\НАЦИОНАЛЬНЫЙ ПРОЕКТ - МУРТАЗИНА\ГРАМОТЫ\Грамоты[15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1357298"/>
            <a:ext cx="3786214" cy="50599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699" name="Picture 2" descr="http://www.pskovedu.ru/site/htmlimages/nac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3" y="357188"/>
            <a:ext cx="1571625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45"/>
          <p:cNvSpPr txBox="1">
            <a:spLocks noChangeArrowheads="1"/>
          </p:cNvSpPr>
          <p:nvPr/>
        </p:nvSpPr>
        <p:spPr bwMode="auto">
          <a:xfrm>
            <a:off x="2214563" y="442913"/>
            <a:ext cx="6461125" cy="1154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Городской конкурс «Мастер-класс»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номинации: «Самая оригинальная разработка урока»</a:t>
            </a:r>
            <a:endParaRPr lang="tt-RU" sz="21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Documents and Settings\User\Рабочий стол\НАЦИОНАЛЬНЫЙ ПРОЕКТ - МУРТАЗИНА\ГРАМОТЫ\Грамоты[16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97620" y="1285860"/>
            <a:ext cx="3717520" cy="52149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23" name="Picture 2" descr="http://www.pskovedu.ru/site/htmlimages/nac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3" y="357188"/>
            <a:ext cx="1571625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45"/>
          <p:cNvSpPr txBox="1">
            <a:spLocks noChangeArrowheads="1"/>
          </p:cNvSpPr>
          <p:nvPr/>
        </p:nvSpPr>
        <p:spPr bwMode="auto">
          <a:xfrm>
            <a:off x="1968500" y="442913"/>
            <a:ext cx="6818313" cy="1154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Городской конкурс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номинации «Самый лучший кабинет татарского языка»</a:t>
            </a:r>
            <a:endParaRPr lang="tt-RU" sz="21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5" descr="http://99px.ru/sstorage/56/2011/01/image_562201112017291299115.jpg"/>
          <p:cNvPicPr>
            <a:picLocks noChangeAspect="1" noChangeArrowheads="1"/>
          </p:cNvPicPr>
          <p:nvPr/>
        </p:nvPicPr>
        <p:blipFill>
          <a:blip r:embed="rId2"/>
          <a:srcRect l="1123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Picture 3" descr="C:\Documents and Settings\User\Рабочий стол\НАЦИОНАЛЬНЫЙ ПРОЕКТ - МУРТАЗИНА\ГРАМОТЫ\Грамоты[1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3357562"/>
            <a:ext cx="4714908" cy="32791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725488" y="142875"/>
            <a:ext cx="7989887" cy="1846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Межрегиональный конкурс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tt-RU" sz="6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Зирәк тиен</a:t>
            </a:r>
            <a:r>
              <a:rPr lang="ru-RU" sz="6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0"/>
          <p:cNvSpPr txBox="1">
            <a:spLocks noChangeArrowheads="1"/>
          </p:cNvSpPr>
          <p:nvPr/>
        </p:nvSpPr>
        <p:spPr bwMode="auto">
          <a:xfrm>
            <a:off x="1714500" y="282575"/>
            <a:ext cx="6983413" cy="1077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Государственное  бюджетное специальное (коррекционное)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образовательное учреждение для обучающихся, воспитанников с ограниченными возможностями здоровья «Специальная (коррекционная) общеобразовательная школа интернат "Омет" № 86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VI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вида»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" name="Text Box 41"/>
          <p:cNvSpPr txBox="1">
            <a:spLocks noChangeArrowheads="1"/>
          </p:cNvSpPr>
          <p:nvPr/>
        </p:nvSpPr>
        <p:spPr bwMode="auto">
          <a:xfrm>
            <a:off x="3175000" y="1357313"/>
            <a:ext cx="5397500" cy="830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«Как не следует пытаться лечить глаза от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головы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и голову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 – отдельно от тела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, так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не следует 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и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лечить тело,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не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леча душу…»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В.А. </a:t>
            </a:r>
            <a:r>
              <a:rPr lang="ru-RU" sz="1200" b="1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Оппель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32772" name="Picture 5" descr="logo_omet120x9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381000"/>
            <a:ext cx="114300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Фотоархив - 5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571471" y="1785926"/>
            <a:ext cx="4667283" cy="35004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7" descr="IMG_014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9058" y="2928934"/>
            <a:ext cx="4667980" cy="35004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pskovedu.ru/site/htmlimages/nac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3" y="357188"/>
            <a:ext cx="1571625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45"/>
          <p:cNvSpPr txBox="1">
            <a:spLocks noChangeArrowheads="1"/>
          </p:cNvSpPr>
          <p:nvPr/>
        </p:nvSpPr>
        <p:spPr bwMode="auto">
          <a:xfrm>
            <a:off x="2214563" y="442913"/>
            <a:ext cx="6461125" cy="830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Динамика качества обученности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2008-2011 годы </a:t>
            </a: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4357686" y="4071942"/>
          <a:ext cx="4286248" cy="2386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500034" y="1643050"/>
          <a:ext cx="4429156" cy="2571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500188" y="4143375"/>
            <a:ext cx="1722437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Татарский язык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413375" y="3773488"/>
            <a:ext cx="2301875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Татарская литература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Documents and Settings\User\Рабочий стол\НАЦИОНАЛЬНЫЙ ПРОЕКТ - МУРТАЗИНА\ГРАМОТЫ\Грамоты[18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1571611"/>
            <a:ext cx="2796722" cy="38660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Фото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948096" y="2204923"/>
            <a:ext cx="2624036" cy="41530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Фото[2]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5400000">
            <a:off x="72293" y="2213667"/>
            <a:ext cx="3713002" cy="25717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821" name="Picture 2" descr="http://www.pskovedu.ru/site/htmlimages/nac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3" y="357188"/>
            <a:ext cx="1571625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45"/>
          <p:cNvSpPr txBox="1">
            <a:spLocks noChangeArrowheads="1"/>
          </p:cNvSpPr>
          <p:nvPr/>
        </p:nvSpPr>
        <p:spPr bwMode="auto">
          <a:xfrm>
            <a:off x="1785938" y="500063"/>
            <a:ext cx="6818312" cy="646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Моя семья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www.pskovedu.ru/site/htmlimages/nac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3" y="357188"/>
            <a:ext cx="1571625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45"/>
          <p:cNvSpPr txBox="1">
            <a:spLocks noChangeArrowheads="1"/>
          </p:cNvSpPr>
          <p:nvPr/>
        </p:nvSpPr>
        <p:spPr bwMode="auto">
          <a:xfrm>
            <a:off x="1285875" y="2347913"/>
            <a:ext cx="6818313" cy="19383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БЛАГОДАРЮ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ВНИМАНИЕ!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nival">
  <a:themeElements>
    <a:clrScheme name="Другая 2">
      <a:dk1>
        <a:sysClr val="windowText" lastClr="000000"/>
      </a:dk1>
      <a:lt1>
        <a:sysClr val="window" lastClr="FFFFFF"/>
      </a:lt1>
      <a:dk2>
        <a:srgbClr val="575F6D"/>
      </a:dk2>
      <a:lt2>
        <a:srgbClr val="C7D5EF"/>
      </a:lt2>
      <a:accent1>
        <a:srgbClr val="7195D6"/>
      </a:accent1>
      <a:accent2>
        <a:srgbClr val="A4BBE5"/>
      </a:accent2>
      <a:accent3>
        <a:srgbClr val="B32C16"/>
      </a:accent3>
      <a:accent4>
        <a:srgbClr val="7195D6"/>
      </a:accent4>
      <a:accent5>
        <a:srgbClr val="AEBAD5"/>
      </a:accent5>
      <a:accent6>
        <a:srgbClr val="A9BFE6"/>
      </a:accent6>
      <a:hlink>
        <a:srgbClr val="D2611C"/>
      </a:hlink>
      <a:folHlink>
        <a:srgbClr val="3B435B"/>
      </a:folHlink>
    </a:clrScheme>
    <a:fontScheme name="Carnival">
      <a:majorFont>
        <a:latin typeface="Bodoni MT"/>
        <a:ea typeface=""/>
        <a:cs typeface=""/>
        <a:font script="Cyrl" typeface="Times New Roman"/>
        <a:font script="Grek" typeface="Times New Roman"/>
        <a:font script="Jpan" typeface="HG明朝E"/>
        <a:font script="Hang" typeface="HY목각파임B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Verdana"/>
        <a:ea typeface=""/>
        <a:cs typeface=""/>
        <a:font script="Jpan" typeface="ＭＳ Ｐゴシック"/>
        <a:font script="Hang" typeface="맑은 고딕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arnival">
      <a:fillStyleLst>
        <a:solidFill>
          <a:schemeClr val="phClr">
            <a:tint val="100000"/>
          </a:schemeClr>
        </a:solidFill>
        <a:gradFill rotWithShape="1">
          <a:gsLst>
            <a:gs pos="0">
              <a:schemeClr val="phClr">
                <a:tint val="75000"/>
                <a:satMod val="170000"/>
              </a:schemeClr>
            </a:gs>
            <a:gs pos="37000">
              <a:schemeClr val="phClr">
                <a:tint val="50000"/>
                <a:satMod val="180000"/>
              </a:schemeClr>
            </a:gs>
            <a:gs pos="50000">
              <a:schemeClr val="phClr">
                <a:tint val="46000"/>
                <a:satMod val="180000"/>
              </a:schemeClr>
            </a:gs>
            <a:gs pos="64000">
              <a:schemeClr val="phClr">
                <a:tint val="50000"/>
                <a:satMod val="180000"/>
              </a:schemeClr>
            </a:gs>
            <a:gs pos="100000">
              <a:schemeClr val="phClr">
                <a:tint val="75000"/>
                <a:satMod val="17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hade val="35000"/>
                <a:satMod val="190000"/>
              </a:schemeClr>
            </a:gs>
            <a:gs pos="30000">
              <a:schemeClr val="phClr">
                <a:shade val="64000"/>
                <a:satMod val="165000"/>
              </a:schemeClr>
            </a:gs>
            <a:gs pos="46000">
              <a:schemeClr val="phClr">
                <a:shade val="74000"/>
                <a:satMod val="165000"/>
              </a:schemeClr>
            </a:gs>
            <a:gs pos="56000">
              <a:schemeClr val="phClr">
                <a:shade val="74000"/>
                <a:satMod val="165000"/>
              </a:schemeClr>
            </a:gs>
            <a:gs pos="70000">
              <a:schemeClr val="phClr">
                <a:shade val="64000"/>
                <a:satMod val="165000"/>
              </a:schemeClr>
            </a:gs>
            <a:gs pos="100000">
              <a:schemeClr val="phClr">
                <a:shade val="35000"/>
                <a:satMod val="190000"/>
              </a:schemeClr>
            </a:gs>
          </a:gsLst>
          <a:lin ang="5400000" scaled="0"/>
        </a:gradFill>
      </a:fillStyleLst>
      <a:lnStyleLst>
        <a:ln w="50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28100">
          <a:solidFill>
            <a:schemeClr val="phClr"/>
          </a:solidFill>
          <a:prstDash val="solid"/>
        </a:ln>
      </a:lnStyleLst>
      <a:effectStyleLst>
        <a:effectStyle>
          <a:effectLst>
            <a:outerShdw blurRad="39000" dist="25400" dir="5400000">
              <a:srgbClr val="1A0000">
                <a:alpha val="35000"/>
              </a:srgbClr>
            </a:outerShdw>
          </a:effectLst>
        </a:effectStyle>
        <a:effectStyle>
          <a:effectLst>
            <a:outerShdw blurRad="39000" dist="25000" dir="5400000">
              <a:srgbClr val="1A0000">
                <a:alpha val="40000"/>
              </a:srgbClr>
            </a:outerShdw>
          </a:effectLst>
        </a:effectStyle>
        <a:effectStyle>
          <a:effectLst>
            <a:outerShdw blurRad="39000" dist="25000" dir="540000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contrasting" dir="tr">
              <a:rot lat="0" lon="0" rev="7000000"/>
            </a:lightRig>
          </a:scene3d>
          <a:sp3d prstMaterial="powder">
            <a:bevelT w="110000" h="50000"/>
          </a:sp3d>
        </a:effectStyle>
      </a:effectStyleLst>
      <a:bgFillStyleLst>
        <a:solidFill>
          <a:schemeClr val="phClr">
            <a:tint val="100000"/>
          </a:schemeClr>
        </a:solidFill>
        <a:gradFill rotWithShape="1">
          <a:gsLst>
            <a:gs pos="0">
              <a:schemeClr val="phClr">
                <a:shade val="68000"/>
                <a:satMod val="150000"/>
              </a:schemeClr>
            </a:gs>
            <a:gs pos="40000">
              <a:schemeClr val="phClr">
                <a:tint val="90000"/>
                <a:satMod val="220000"/>
              </a:schemeClr>
            </a:gs>
            <a:gs pos="50000">
              <a:schemeClr val="phClr">
                <a:tint val="86500"/>
                <a:satMod val="255000"/>
              </a:schemeClr>
            </a:gs>
            <a:gs pos="53000">
              <a:schemeClr val="phClr">
                <a:tint val="86500"/>
                <a:satMod val="255000"/>
              </a:schemeClr>
            </a:gs>
            <a:gs pos="62000">
              <a:schemeClr val="phClr">
                <a:tint val="90000"/>
                <a:satMod val="220000"/>
              </a:schemeClr>
            </a:gs>
            <a:gs pos="100000">
              <a:schemeClr val="phClr">
                <a:shade val="68000"/>
                <a:satMod val="15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190000"/>
              </a:schemeClr>
              <a:schemeClr val="phClr">
                <a:shade val="78000"/>
                <a:satMod val="18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2">
    <a:dk1>
      <a:sysClr val="windowText" lastClr="000000"/>
    </a:dk1>
    <a:lt1>
      <a:sysClr val="window" lastClr="FFFFFF"/>
    </a:lt1>
    <a:dk2>
      <a:srgbClr val="575F6D"/>
    </a:dk2>
    <a:lt2>
      <a:srgbClr val="C7D5EF"/>
    </a:lt2>
    <a:accent1>
      <a:srgbClr val="7195D6"/>
    </a:accent1>
    <a:accent2>
      <a:srgbClr val="A4BBE5"/>
    </a:accent2>
    <a:accent3>
      <a:srgbClr val="B32C16"/>
    </a:accent3>
    <a:accent4>
      <a:srgbClr val="7195D6"/>
    </a:accent4>
    <a:accent5>
      <a:srgbClr val="AEBAD5"/>
    </a:accent5>
    <a:accent6>
      <a:srgbClr val="A9BFE6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</TotalTime>
  <Words>586</Words>
  <PresentationFormat>Экран (4:3)</PresentationFormat>
  <Paragraphs>124</Paragraphs>
  <Slides>23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3" baseType="lpstr">
      <vt:lpstr>Verdana</vt:lpstr>
      <vt:lpstr>Arial</vt:lpstr>
      <vt:lpstr>Times New Roman</vt:lpstr>
      <vt:lpstr>Wingdings 2</vt:lpstr>
      <vt:lpstr>Calibri</vt:lpstr>
      <vt:lpstr>Corbel</vt:lpstr>
      <vt:lpstr>Bodoni MT</vt:lpstr>
      <vt:lpstr>ＭＳ Ｐゴシック</vt:lpstr>
      <vt:lpstr>ヒラギノ角ゴ Pro W3</vt:lpstr>
      <vt:lpstr>Carnival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i-Class-05</cp:lastModifiedBy>
  <cp:revision>64</cp:revision>
  <dcterms:modified xsi:type="dcterms:W3CDTF">2012-03-22T11:45:35Z</dcterms:modified>
</cp:coreProperties>
</file>